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78" r:id="rId5"/>
    <p:sldId id="279" r:id="rId6"/>
    <p:sldId id="280" r:id="rId7"/>
    <p:sldId id="282" r:id="rId8"/>
    <p:sldId id="283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8" autoAdjust="0"/>
  </p:normalViewPr>
  <p:slideViewPr>
    <p:cSldViewPr snapToGrid="0">
      <p:cViewPr varScale="1">
        <p:scale>
          <a:sx n="88" d="100"/>
          <a:sy n="88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 is compiled into class files</a:t>
            </a:r>
          </a:p>
          <a:p>
            <a:r>
              <a:rPr lang="en-US" dirty="0"/>
              <a:t>Each object in the Scala program is given a separate two class files based on name</a:t>
            </a:r>
          </a:p>
          <a:p>
            <a:r>
              <a:rPr lang="en-US" dirty="0"/>
              <a:t>When you call “</a:t>
            </a:r>
            <a:r>
              <a:rPr lang="en-US" dirty="0" err="1"/>
              <a:t>scala</a:t>
            </a:r>
            <a:r>
              <a:rPr lang="en-US" dirty="0"/>
              <a:t>” in the command line (or elsewhere), it looks for a class file with the given name in the working directory and runs the main method of that class</a:t>
            </a:r>
          </a:p>
          <a:p>
            <a:endParaRPr lang="en-US" dirty="0"/>
          </a:p>
          <a:p>
            <a:r>
              <a:rPr lang="en-US" dirty="0"/>
              <a:t>This somewhat unique method of calling makes </a:t>
            </a:r>
            <a:r>
              <a:rPr lang="en-US" dirty="0" err="1"/>
              <a:t>scala</a:t>
            </a:r>
            <a:r>
              <a:rPr lang="en-US" dirty="0"/>
              <a:t> easy to slap into a java program, or just about any program, with just a couple data files and a process</a:t>
            </a:r>
          </a:p>
          <a:p>
            <a:endParaRPr lang="en-US" dirty="0"/>
          </a:p>
          <a:p>
            <a:r>
              <a:rPr lang="en-US" dirty="0" err="1"/>
              <a:t>Hello$.class</a:t>
            </a:r>
            <a:r>
              <a:rPr lang="en-US" dirty="0"/>
              <a:t> contains info about the class structure and often implicit data needed by the class, </a:t>
            </a:r>
          </a:p>
          <a:p>
            <a:r>
              <a:rPr lang="en-US" dirty="0" err="1"/>
              <a:t>Hello.class</a:t>
            </a:r>
            <a:r>
              <a:rPr lang="en-US" dirty="0"/>
              <a:t> contains info about the class’s actual methods and data (both are needed)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1.jpe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Scala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 “Scale-able” data</a:t>
            </a:r>
            <a:endParaRPr lang="en-US" sz="2300" dirty="0"/>
          </a:p>
        </p:txBody>
      </p:sp>
      <p:pic>
        <p:nvPicPr>
          <p:cNvPr id="1026" name="Picture 2" descr="Scala (programming language) - Wikipedia">
            <a:extLst>
              <a:ext uri="{FF2B5EF4-FFF2-40B4-BE49-F238E27FC236}">
                <a16:creationId xmlns:a16="http://schemas.microsoft.com/office/drawing/2014/main" id="{9698231A-10A4-4F93-8440-181CB121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75" y="1942544"/>
            <a:ext cx="4699294" cy="215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Scala Basics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sz="2400" dirty="0"/>
              <a:t>Compiled language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/>
              <a:t>Interpreted using the JVM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/>
              <a:t>Strongly object-oriented and very functional, because…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/>
              <a:t>In CMD: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/>
              <a:t>- “</a:t>
            </a:r>
            <a:r>
              <a:rPr lang="en-US" sz="2400" dirty="0" err="1"/>
              <a:t>scalac</a:t>
            </a:r>
            <a:r>
              <a:rPr lang="en-US" sz="2400" dirty="0"/>
              <a:t>” to compile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/>
              <a:t>- “</a:t>
            </a:r>
            <a:r>
              <a:rPr lang="en-US" sz="2400" dirty="0" err="1"/>
              <a:t>scala</a:t>
            </a:r>
            <a:r>
              <a:rPr lang="en-US" sz="2400" dirty="0"/>
              <a:t>” to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3769C-9060-493B-B8E0-5DF14825FA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907" y="279150"/>
            <a:ext cx="5597152" cy="1287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EE86E-E5A5-40D3-8146-3A673B537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510" y="2449547"/>
            <a:ext cx="2823868" cy="739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F4DFAF-CDDC-4994-A027-34B6F1227D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653" t="7341" r="23827" b="34326"/>
          <a:stretch/>
        </p:blipFill>
        <p:spPr>
          <a:xfrm>
            <a:off x="1530220" y="1761303"/>
            <a:ext cx="3141109" cy="665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64CD8B-9DB7-428D-9F96-20536AFCE0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4542" r="22880" b="35450"/>
          <a:stretch/>
        </p:blipFill>
        <p:spPr>
          <a:xfrm>
            <a:off x="2005140" y="3882761"/>
            <a:ext cx="2087134" cy="477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13D6B-D602-4FAF-B336-0A60A6AAF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5225" y="4405483"/>
            <a:ext cx="1826963" cy="389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CFE41D-B8FA-4B34-B355-C0B30D12D553}"/>
              </a:ext>
            </a:extLst>
          </p:cNvPr>
          <p:cNvSpPr txBox="1"/>
          <p:nvPr/>
        </p:nvSpPr>
        <p:spPr>
          <a:xfrm>
            <a:off x="1557959" y="2536050"/>
            <a:ext cx="314110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All*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Data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Is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Immutable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E479-6292-4699-BA06-FE7FEC5AD40F}"/>
              </a:ext>
            </a:extLst>
          </p:cNvPr>
          <p:cNvSpPr txBox="1"/>
          <p:nvPr/>
        </p:nvSpPr>
        <p:spPr>
          <a:xfrm rot="862425">
            <a:off x="4799780" y="1711991"/>
            <a:ext cx="11095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Numbers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12ACA-6649-4F05-96D3-A37EA4DCA8DB}"/>
              </a:ext>
            </a:extLst>
          </p:cNvPr>
          <p:cNvSpPr txBox="1"/>
          <p:nvPr/>
        </p:nvSpPr>
        <p:spPr>
          <a:xfrm rot="19635268">
            <a:off x="296634" y="2364958"/>
            <a:ext cx="11095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Strings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61C535-CFC8-462B-896C-B1584C61747C}"/>
              </a:ext>
            </a:extLst>
          </p:cNvPr>
          <p:cNvSpPr txBox="1"/>
          <p:nvPr/>
        </p:nvSpPr>
        <p:spPr>
          <a:xfrm rot="1457163">
            <a:off x="4725922" y="4221938"/>
            <a:ext cx="11095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Tuples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C5B199-2100-4476-825D-A6C1B9C87D20}"/>
              </a:ext>
            </a:extLst>
          </p:cNvPr>
          <p:cNvSpPr txBox="1"/>
          <p:nvPr/>
        </p:nvSpPr>
        <p:spPr>
          <a:xfrm>
            <a:off x="4390490" y="6318103"/>
            <a:ext cx="153568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(kind of)*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2EB92-D141-4651-B324-B01D6D1131B7}"/>
              </a:ext>
            </a:extLst>
          </p:cNvPr>
          <p:cNvSpPr txBox="1"/>
          <p:nvPr/>
        </p:nvSpPr>
        <p:spPr>
          <a:xfrm>
            <a:off x="510534" y="5147303"/>
            <a:ext cx="162469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Vars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9E61A-20BF-4770-AE9B-BCC695C97B08}"/>
              </a:ext>
            </a:extLst>
          </p:cNvPr>
          <p:cNvSpPr txBox="1"/>
          <p:nvPr/>
        </p:nvSpPr>
        <p:spPr>
          <a:xfrm>
            <a:off x="3858983" y="5118098"/>
            <a:ext cx="162469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err="1">
                <a:solidFill>
                  <a:schemeClr val="tx2"/>
                </a:solidFill>
              </a:rPr>
              <a:t>Vals</a:t>
            </a:r>
            <a:endParaRPr lang="en-US" sz="5400" b="1" dirty="0">
              <a:solidFill>
                <a:schemeClr val="tx2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B519DAA-2DFE-42C5-B84B-2F98BCF8EDDE}"/>
              </a:ext>
            </a:extLst>
          </p:cNvPr>
          <p:cNvSpPr/>
          <p:nvPr/>
        </p:nvSpPr>
        <p:spPr>
          <a:xfrm>
            <a:off x="342617" y="4716822"/>
            <a:ext cx="1960524" cy="1784291"/>
          </a:xfrm>
          <a:prstGeom prst="noSmoking">
            <a:avLst>
              <a:gd name="adj" fmla="val 8738"/>
            </a:avLst>
          </a:prstGeom>
          <a:solidFill>
            <a:srgbClr val="FF0000">
              <a:alpha val="6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E8C2-B96A-490D-A82E-A3301C2B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Overall: C++ and Scala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E3ED1-5F01-4915-91E5-4EF146D28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C++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4493F-3A89-4877-A81F-44934B2B09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Object - Oriented Programming</a:t>
            </a:r>
          </a:p>
          <a:p>
            <a:r>
              <a:rPr lang="en-US" sz="2800" i="1" dirty="0"/>
              <a:t>Minor</a:t>
            </a:r>
            <a:r>
              <a:rPr lang="en-US" sz="2800" dirty="0"/>
              <a:t> Functional Aspects</a:t>
            </a:r>
          </a:p>
          <a:p>
            <a:r>
              <a:rPr lang="en-US" sz="2800" dirty="0"/>
              <a:t>Control of data</a:t>
            </a:r>
          </a:p>
          <a:p>
            <a:r>
              <a:rPr lang="en-US" sz="2800" dirty="0"/>
              <a:t>Low Level Programming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E7771-AE03-4244-B611-245712DB5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200" dirty="0"/>
              <a:t>Scala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B3AE1-2F19-4367-B610-4A34465A40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Object - Oriented Programming</a:t>
            </a:r>
          </a:p>
          <a:p>
            <a:r>
              <a:rPr lang="en-US" sz="2800" dirty="0"/>
              <a:t>99% Functional</a:t>
            </a:r>
          </a:p>
          <a:p>
            <a:r>
              <a:rPr lang="en-US" sz="2800" dirty="0"/>
              <a:t>Data Powerhouse</a:t>
            </a:r>
          </a:p>
          <a:p>
            <a:r>
              <a:rPr lang="en-US" sz="2800" dirty="0"/>
              <a:t>Surprisingly High Level</a:t>
            </a:r>
          </a:p>
        </p:txBody>
      </p:sp>
    </p:spTree>
    <p:extLst>
      <p:ext uri="{BB962C8B-B14F-4D97-AF65-F5344CB8AC3E}">
        <p14:creationId xmlns:p14="http://schemas.microsoft.com/office/powerpoint/2010/main" val="643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erriam-Webster Dictionary Has Been Trolling Trump On Twitter For  Months : All Tech Considered : NPR">
            <a:extLst>
              <a:ext uri="{FF2B5EF4-FFF2-40B4-BE49-F238E27FC236}">
                <a16:creationId xmlns:a16="http://schemas.microsoft.com/office/drawing/2014/main" id="{F237BF53-104A-4127-A705-B848A3E5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4D3F63-6A30-40A7-98FE-0B17B409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657" y="1632857"/>
            <a:ext cx="4115036" cy="1491343"/>
          </a:xfrm>
          <a:solidFill>
            <a:schemeClr val="bg2"/>
          </a:solidFill>
          <a:ln w="28575">
            <a:solidFill>
              <a:schemeClr val="accent4"/>
            </a:solidFill>
          </a:ln>
        </p:spPr>
        <p:txBody>
          <a:bodyPr anchor="ctr"/>
          <a:lstStyle/>
          <a:p>
            <a:r>
              <a:rPr lang="en-US" dirty="0"/>
              <a:t>The Project: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35B96-062E-4A4A-A89D-CF49B8AFE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1657" y="3543827"/>
            <a:ext cx="4115036" cy="1087425"/>
          </a:xfrm>
          <a:solidFill>
            <a:schemeClr val="bg2"/>
          </a:solidFill>
          <a:ln w="28575">
            <a:solidFill>
              <a:schemeClr val="accent4"/>
            </a:solidFill>
          </a:ln>
        </p:spPr>
        <p:txBody>
          <a:bodyPr anchor="ctr"/>
          <a:lstStyle/>
          <a:p>
            <a:r>
              <a:rPr lang="en-US" dirty="0"/>
              <a:t>The ultimate battle of Scala Vs C++</a:t>
            </a:r>
          </a:p>
        </p:txBody>
      </p:sp>
    </p:spTree>
    <p:extLst>
      <p:ext uri="{BB962C8B-B14F-4D97-AF65-F5344CB8AC3E}">
        <p14:creationId xmlns:p14="http://schemas.microsoft.com/office/powerpoint/2010/main" val="74127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337C0-A73D-4BD8-AB3B-B0DE739B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096000" y="0"/>
            <a:ext cx="609600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045C99-CCA8-4DF1-A346-1D2A89E6BA16}"/>
              </a:ext>
            </a:extLst>
          </p:cNvPr>
          <p:cNvSpPr txBox="1">
            <a:spLocks/>
          </p:cNvSpPr>
          <p:nvPr/>
        </p:nvSpPr>
        <p:spPr>
          <a:xfrm>
            <a:off x="913795" y="495750"/>
            <a:ext cx="453812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A Dictionary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FAFFF5-56C3-41B6-94F2-F4B1A103AD3C}"/>
              </a:ext>
            </a:extLst>
          </p:cNvPr>
          <p:cNvSpPr txBox="1">
            <a:spLocks/>
          </p:cNvSpPr>
          <p:nvPr/>
        </p:nvSpPr>
        <p:spPr>
          <a:xfrm>
            <a:off x="913795" y="1618599"/>
            <a:ext cx="440359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Merriam-Webster (.json)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100,000+ entries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masis MT Pro" panose="020B0604020202020204" pitchFamily="18" charset="0"/>
              </a:rPr>
              <a:t>~</a:t>
            </a:r>
            <a:r>
              <a:rPr lang="en-US" sz="2400" dirty="0"/>
              <a:t>20 MB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Goal: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- Read into program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- Test some speeds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- Compare</a:t>
            </a:r>
          </a:p>
        </p:txBody>
      </p:sp>
      <p:pic>
        <p:nvPicPr>
          <p:cNvPr id="2052" name="Picture 4" descr="Json file - Free interface icons">
            <a:extLst>
              <a:ext uri="{FF2B5EF4-FFF2-40B4-BE49-F238E27FC236}">
                <a16:creationId xmlns:a16="http://schemas.microsoft.com/office/drawing/2014/main" id="{E66E0E6A-1759-46E8-850B-5C473003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35" y="1106971"/>
            <a:ext cx="4211150" cy="4211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561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C4471A-DD72-41A0-87A6-CEF978F6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593" y="3936725"/>
            <a:ext cx="6856386" cy="416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4B884F-5287-4C7A-9962-41B331D20D02}"/>
              </a:ext>
            </a:extLst>
          </p:cNvPr>
          <p:cNvSpPr txBox="1"/>
          <p:nvPr/>
        </p:nvSpPr>
        <p:spPr>
          <a:xfrm>
            <a:off x="3917142" y="2999331"/>
            <a:ext cx="8142615" cy="85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4800" b="0" i="0" u="none" strike="noStrike" kern="1200" cap="none" spc="0" normalizeH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Goudy Old Style"/>
                <a:ea typeface="+mn-ea"/>
                <a:cs typeface="+mn-cs"/>
              </a:rPr>
              <a:t>Scala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E88270-8F25-429F-9AC4-865C08609B3D}"/>
              </a:ext>
            </a:extLst>
          </p:cNvPr>
          <p:cNvSpPr txBox="1"/>
          <p:nvPr/>
        </p:nvSpPr>
        <p:spPr>
          <a:xfrm>
            <a:off x="-306566" y="431229"/>
            <a:ext cx="7502023" cy="85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Goudy Old Style"/>
                <a:ea typeface="+mn-ea"/>
                <a:cs typeface="+mn-cs"/>
              </a:rPr>
              <a:t>C++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1C95B8-D68F-4D1C-BFE0-86420DD0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252" y="4352813"/>
            <a:ext cx="6686393" cy="7232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2260B8-73FE-41C9-B0AB-664431523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252" y="5232896"/>
            <a:ext cx="5805034" cy="764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AF5869-675C-4E80-ABDD-0558D5ADF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24" y="1625104"/>
            <a:ext cx="4389955" cy="19139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BCDB2E-48CC-46E0-ACCA-E70113DA4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32" y="1247517"/>
            <a:ext cx="5586426" cy="3735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85D213-AECC-4E34-B2D7-351B109E32D2}"/>
              </a:ext>
            </a:extLst>
          </p:cNvPr>
          <p:cNvSpPr txBox="1"/>
          <p:nvPr/>
        </p:nvSpPr>
        <p:spPr>
          <a:xfrm>
            <a:off x="2359252" y="470673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look at this later*</a:t>
            </a:r>
          </a:p>
        </p:txBody>
      </p:sp>
    </p:spTree>
    <p:extLst>
      <p:ext uri="{BB962C8B-B14F-4D97-AF65-F5344CB8AC3E}">
        <p14:creationId xmlns:p14="http://schemas.microsoft.com/office/powerpoint/2010/main" val="34541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{C4C6B3ED-9839-4DAB-B021-6E2A01B9E1A1}tf55705232_win32</Template>
  <TotalTime>1143</TotalTime>
  <Words>255</Words>
  <Application>Microsoft Office PowerPoint</Application>
  <PresentationFormat>Widescreen</PresentationFormat>
  <Paragraphs>52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Amasis MT Pro</vt:lpstr>
      <vt:lpstr>Arial</vt:lpstr>
      <vt:lpstr>Calibri</vt:lpstr>
      <vt:lpstr>Goudy Old Style</vt:lpstr>
      <vt:lpstr>Wingdings</vt:lpstr>
      <vt:lpstr>Wingdings 2</vt:lpstr>
      <vt:lpstr>SlateVTI</vt:lpstr>
      <vt:lpstr>Scala </vt:lpstr>
      <vt:lpstr>Scala Basics</vt:lpstr>
      <vt:lpstr>Overall: C++ and Scala</vt:lpstr>
      <vt:lpstr>The Project: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</dc:title>
  <dc:creator>Gabe Browning</dc:creator>
  <cp:lastModifiedBy>Gabe Browning</cp:lastModifiedBy>
  <cp:revision>6</cp:revision>
  <dcterms:created xsi:type="dcterms:W3CDTF">2021-12-04T19:11:37Z</dcterms:created>
  <dcterms:modified xsi:type="dcterms:W3CDTF">2021-12-08T02:44:51Z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